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63" r:id="rId3"/>
    <p:sldId id="262" r:id="rId4"/>
    <p:sldId id="257" r:id="rId5"/>
    <p:sldId id="260" r:id="rId6"/>
    <p:sldId id="259" r:id="rId7"/>
    <p:sldId id="264" r:id="rId8"/>
    <p:sldId id="266" r:id="rId9"/>
    <p:sldId id="267" r:id="rId10"/>
    <p:sldId id="270" r:id="rId11"/>
    <p:sldId id="269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7" r:id="rId25"/>
    <p:sldId id="283" r:id="rId26"/>
    <p:sldId id="284" r:id="rId27"/>
    <p:sldId id="285" r:id="rId28"/>
    <p:sldId id="286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068"/>
    <p:restoredTop sz="94697"/>
  </p:normalViewPr>
  <p:slideViewPr>
    <p:cSldViewPr snapToGrid="0">
      <p:cViewPr varScale="1">
        <p:scale>
          <a:sx n="131" d="100"/>
          <a:sy n="131" d="100"/>
        </p:scale>
        <p:origin x="10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68B5DC-A22E-D948-8A7E-3DF9160C34A5}" type="datetimeFigureOut">
              <a:rPr lang="en-US" smtClean="0"/>
              <a:t>5/20/26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BABA2-2FEE-F34E-909C-0BA9AA0B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35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BABA2-2FEE-F34E-909C-0BA9AA0B3D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34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BABA2-2FEE-F34E-909C-0BA9AA0B3DD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63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BABA2-2FEE-F34E-909C-0BA9AA0B3D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36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BABA2-2FEE-F34E-909C-0BA9AA0B3D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9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BABA2-2FEE-F34E-909C-0BA9AA0B3D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2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9FED5-358B-4FDE-FD21-A8EFC32C0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F975C2-BE3B-2E8F-10A1-225F62EDBA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BF1AA4-3EDA-98E4-36ED-42D415CA26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19F75-F71D-5988-BB30-32F6588B98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BABA2-2FEE-F34E-909C-0BA9AA0B3DD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48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4B569-2857-766F-7794-4BA76634A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7D80F2-8B4C-C3DE-60BF-4C732EB640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39555A-8735-1C4E-2A39-7F388CB975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9B42F-4643-6B74-42A8-ED6B345698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BABA2-2FEE-F34E-909C-0BA9AA0B3DD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80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BABA2-2FEE-F34E-909C-0BA9AA0B3DD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06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BABA2-2FEE-F34E-909C-0BA9AA0B3DD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00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BABA2-2FEE-F34E-909C-0BA9AA0B3DD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53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81DB7-A3C2-9BD2-318A-89BCDEC503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D9AAF-C134-DE25-2715-301D7B53EA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5615B-C34A-E0E2-2AEB-635824E7E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4A82-43DE-F94F-A1F5-46A8F55BAAE6}" type="datetimeFigureOut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2C7C4-FBAC-150B-1B01-F54F14ABB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6942E-6FAE-6FA1-BC9B-F96439344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7C2E-481A-B347-90AF-B13D3D5C5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31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3452D-FF27-388F-C31F-2C41AB993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FD3399-9958-07EA-2CB3-B1DB687FB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E273C-FF42-FC74-C776-98C7F319F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4A82-43DE-F94F-A1F5-46A8F55BAAE6}" type="datetimeFigureOut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A5279-3D0E-842F-BEBE-217EC83F7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B5BB6-FEDF-71FC-F817-D8B9824AC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7C2E-481A-B347-90AF-B13D3D5C5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00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1B3318-CC68-AECB-90C4-9514E40C47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67B09-B6D1-4144-4485-A177B19181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463C2-70DB-C0FD-56EA-D5EA9DE6F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4A82-43DE-F94F-A1F5-46A8F55BAAE6}" type="datetimeFigureOut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16A52-6C36-3E66-1977-9FB04DA94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E2168-A812-B564-199A-42C39C5E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7C2E-481A-B347-90AF-B13D3D5C5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75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38850-CDF7-F252-8B71-F1085188F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DEF52-D296-F203-3A69-B25C952F9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3DD9B-49B6-E3A7-BC6C-5CCD592AB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4A82-43DE-F94F-A1F5-46A8F55BAAE6}" type="datetimeFigureOut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6BE1D-B4C1-A695-3440-490FDC3FB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0DF04-FC9A-0986-164C-F7E5308A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7C2E-481A-B347-90AF-B13D3D5C5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39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13FFB-06EA-F166-EE01-8E7C03EC2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A4A4F8-3066-E2DB-E958-B02CA445F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692DD-D126-2230-F7E1-D3DC6DF4B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4A82-43DE-F94F-A1F5-46A8F55BAAE6}" type="datetimeFigureOut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228A4-CC2E-E7DC-D9FB-41D0BFC9C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2B7A5-CC48-90B4-783E-6ABCF2DBF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7C2E-481A-B347-90AF-B13D3D5C5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88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F2B08-B925-E248-1CB5-C02CD9640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AD950-085C-07F2-B7DA-EE8ED5D6F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3CDB73-D80B-FEBA-0645-9A6AAA27B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9A91D0-9EC2-D441-6A9F-4F1F95C21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4A82-43DE-F94F-A1F5-46A8F55BAAE6}" type="datetimeFigureOut">
              <a:rPr lang="en-US" smtClean="0"/>
              <a:t>5/20/26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CEAA1A-B16D-F7A7-AD05-F43186B62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930021-D8B2-FE40-B222-3673048D5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7C2E-481A-B347-90AF-B13D3D5C5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90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83180-19CF-F1DA-1CB9-3C467E522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67BF3-D5FC-F8C9-3FF8-6234615F3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8D3B37-6FC2-6EDD-BC66-FC0F2F43E5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6F2595-9B77-F009-A672-2B6296F83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3E1EB5-BF44-C613-5311-71EC31038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B9830E-D884-3E99-7D2B-00AB2C9E4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4A82-43DE-F94F-A1F5-46A8F55BAAE6}" type="datetimeFigureOut">
              <a:rPr lang="en-US" smtClean="0"/>
              <a:t>5/20/26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AB2207-D6E2-6A6E-D70B-8D4582DB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4E4205-B0BD-F7CB-86FD-1C9B2CF0B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7C2E-481A-B347-90AF-B13D3D5C5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13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BD291-8777-843B-629D-56C1C340D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2909DA-BFE5-62D1-318B-A9FCF3FBD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4A82-43DE-F94F-A1F5-46A8F55BAAE6}" type="datetimeFigureOut">
              <a:rPr lang="en-US" smtClean="0"/>
              <a:t>5/20/26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CF6D0-DCC2-1007-3FC8-551D83352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8E7F3-9F78-C094-BFAD-A2BB47786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7C2E-481A-B347-90AF-B13D3D5C5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0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50032-4595-40DF-B580-E8FEF5ADA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4A82-43DE-F94F-A1F5-46A8F55BAAE6}" type="datetimeFigureOut">
              <a:rPr lang="en-US" smtClean="0"/>
              <a:t>5/20/26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2AE392-D97A-44AB-3094-E9D81847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9E495-F916-3D42-E114-C2B3B51C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7C2E-481A-B347-90AF-B13D3D5C5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93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9BFCC-E932-1DA8-F43B-E85461871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98342-982A-6CB2-96EA-21F7CEBFF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616FCA-31A9-528D-92AB-5E6F90694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4C94E-E305-A24E-8405-074811509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4A82-43DE-F94F-A1F5-46A8F55BAAE6}" type="datetimeFigureOut">
              <a:rPr lang="en-US" smtClean="0"/>
              <a:t>5/20/26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520884-7B91-9B3D-515A-3464CDCA7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80080A-3CC8-F8D7-FE95-AF855AE1E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7C2E-481A-B347-90AF-B13D3D5C5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12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C4BA7-081E-3578-FEED-7E63F04E9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D6B29A-33A3-3FCB-22CE-6BE1F68BA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F348A1-58F9-B627-C172-D64EBF2D4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7D37A5-E160-4CD9-3A0C-C4A9B03C3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4A82-43DE-F94F-A1F5-46A8F55BAAE6}" type="datetimeFigureOut">
              <a:rPr lang="en-US" smtClean="0"/>
              <a:t>5/20/26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87F06E-ADC7-7D41-AE93-DF9268F5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7EE6-669F-0B49-D454-498E864EF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7C2E-481A-B347-90AF-B13D3D5C5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66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5DDF58-0D74-7196-7D2A-0CE949819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D8620-F5D5-88E9-50C3-A99E3D0D5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5A863-45E1-1BB7-B1A9-606DF34E0F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874A82-43DE-F94F-A1F5-46A8F55BAAE6}" type="datetimeFigureOut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850D3-D3AB-FB7B-7A30-6F1011856F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57521-1D73-E8AB-15C8-43F9FDC8F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E67C2E-481A-B347-90AF-B13D3D5C5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555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33EFD5E-F4F2-D8F3-E7CB-2E842E94441C}"/>
              </a:ext>
            </a:extLst>
          </p:cNvPr>
          <p:cNvGrpSpPr/>
          <p:nvPr/>
        </p:nvGrpSpPr>
        <p:grpSpPr>
          <a:xfrm>
            <a:off x="-4511" y="-3428"/>
            <a:ext cx="12196511" cy="6858000"/>
            <a:chOff x="-4319" y="12070"/>
            <a:chExt cx="12196511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4E9EBA9-4998-F14E-D56F-106F2DCB05AD}"/>
                </a:ext>
              </a:extLst>
            </p:cNvPr>
            <p:cNvGrpSpPr/>
            <p:nvPr/>
          </p:nvGrpSpPr>
          <p:grpSpPr>
            <a:xfrm>
              <a:off x="-4319" y="12070"/>
              <a:ext cx="12196511" cy="6858000"/>
              <a:chOff x="-4319" y="-317713"/>
              <a:chExt cx="12196511" cy="685800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43F9007-A27D-CEC7-6CBD-1BF031782D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4319" y="-317713"/>
                <a:ext cx="12196511" cy="685800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17D551-B987-B84B-914F-4C3404F157BB}"/>
                  </a:ext>
                </a:extLst>
              </p:cNvPr>
              <p:cNvSpPr txBox="1"/>
              <p:nvPr/>
            </p:nvSpPr>
            <p:spPr>
              <a:xfrm>
                <a:off x="605059" y="2057142"/>
                <a:ext cx="4951084" cy="106182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100" b="1" dirty="0">
                    <a:solidFill>
                      <a:srgbClr val="F2EDE4"/>
                    </a:solidFill>
                    <a:latin typeface="Cinzel Black" pitchFamily="2" charset="77"/>
                  </a:rPr>
                  <a:t>THE DISAPPEARING FOUNDATIONS BEHIND</a:t>
                </a:r>
              </a:p>
              <a:p>
                <a:r>
                  <a:rPr lang="en-US" sz="2100" b="1" dirty="0">
                    <a:solidFill>
                      <a:srgbClr val="F2EDE4"/>
                    </a:solidFill>
                    <a:latin typeface="Cinzel Black" pitchFamily="2" charset="77"/>
                  </a:rPr>
                  <a:t>EVERY MODERN BLOOM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E8283F1-F27A-5851-1369-1B10AC32D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19343" y="1191067"/>
              <a:ext cx="4219265" cy="48700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8558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A05742-46FB-F774-5990-7EE3574FA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" y="0"/>
            <a:ext cx="12188761" cy="68598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B3CFE-E9AF-705D-4CDD-62AE220088B1}"/>
              </a:ext>
            </a:extLst>
          </p:cNvPr>
          <p:cNvSpPr txBox="1"/>
          <p:nvPr/>
        </p:nvSpPr>
        <p:spPr>
          <a:xfrm>
            <a:off x="462397" y="480234"/>
            <a:ext cx="4729280" cy="138499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l"/>
            <a:r>
              <a:rPr lang="en-US" sz="4200" b="1" dirty="0">
                <a:solidFill>
                  <a:srgbClr val="AA8CD2"/>
                </a:solidFill>
                <a:latin typeface="Cinzel Black" pitchFamily="2" charset="77"/>
              </a:rPr>
              <a:t>Why grow historic irises</a:t>
            </a:r>
            <a:endParaRPr sz="4200" b="1" dirty="0">
              <a:solidFill>
                <a:srgbClr val="AA8CD2"/>
              </a:solidFill>
              <a:latin typeface="Cinzel Bla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56174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8586DF-50F7-0B66-6CF2-7C3A2F043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9" y="0"/>
            <a:ext cx="1219631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E5C54C-4297-1299-1A5A-5B0F5A59567B}"/>
              </a:ext>
            </a:extLst>
          </p:cNvPr>
          <p:cNvSpPr txBox="1"/>
          <p:nvPr/>
        </p:nvSpPr>
        <p:spPr>
          <a:xfrm>
            <a:off x="462397" y="480234"/>
            <a:ext cx="4729280" cy="123110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l"/>
            <a:r>
              <a:rPr lang="en-US" sz="3700" b="1" dirty="0">
                <a:solidFill>
                  <a:srgbClr val="AA8CD2"/>
                </a:solidFill>
                <a:latin typeface="Cinzel Black" pitchFamily="2" charset="77"/>
              </a:rPr>
              <a:t>Why grow historic irises</a:t>
            </a:r>
            <a:endParaRPr sz="3700" b="1" dirty="0">
              <a:solidFill>
                <a:srgbClr val="AA8CD2"/>
              </a:solidFill>
              <a:latin typeface="Cinzel Black" pitchFamily="2" charset="77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B1B52-230E-51D1-F643-56C1CCBC3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9EF59D-8EF0-6F8B-248E-2FEA981AE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9" y="0"/>
            <a:ext cx="1219631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829E42-DA1D-8C94-21EF-63A0EDC36E43}"/>
              </a:ext>
            </a:extLst>
          </p:cNvPr>
          <p:cNvSpPr txBox="1"/>
          <p:nvPr/>
        </p:nvSpPr>
        <p:spPr>
          <a:xfrm>
            <a:off x="462397" y="525452"/>
            <a:ext cx="4349446" cy="984885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>
            <a:spAutoFit/>
          </a:bodyPr>
          <a:lstStyle/>
          <a:p>
            <a:pPr algn="l"/>
            <a:r>
              <a:rPr lang="en-US" sz="3200" b="1" dirty="0">
                <a:solidFill>
                  <a:srgbClr val="AA8CD2"/>
                </a:solidFill>
                <a:latin typeface="Cinzel Black" pitchFamily="2" charset="77"/>
              </a:rPr>
              <a:t>Why grow</a:t>
            </a:r>
          </a:p>
          <a:p>
            <a:pPr algn="l"/>
            <a:r>
              <a:rPr lang="en-US" sz="3200" b="1" dirty="0">
                <a:solidFill>
                  <a:srgbClr val="AA8CD2"/>
                </a:solidFill>
                <a:latin typeface="Cinzel Black" pitchFamily="2" charset="77"/>
              </a:rPr>
              <a:t>historic irises</a:t>
            </a:r>
            <a:endParaRPr sz="3200" b="1" dirty="0">
              <a:solidFill>
                <a:srgbClr val="AA8CD2"/>
              </a:solidFill>
              <a:latin typeface="Cinzel Bla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4304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8EF25-BC40-4AC7-4BC6-5FA48E85E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2F3D32-6F14-32B3-0A6C-2DAA084C5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" y="0"/>
            <a:ext cx="12188761" cy="68598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19B642-011F-1DCF-C4F6-6F0C79C3C02C}"/>
              </a:ext>
            </a:extLst>
          </p:cNvPr>
          <p:cNvSpPr txBox="1"/>
          <p:nvPr/>
        </p:nvSpPr>
        <p:spPr>
          <a:xfrm>
            <a:off x="462397" y="480234"/>
            <a:ext cx="4729280" cy="132343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solidFill>
                  <a:srgbClr val="AA8CD2"/>
                </a:solidFill>
                <a:latin typeface="Cinzel Black" pitchFamily="2" charset="77"/>
              </a:rPr>
              <a:t>Why grow historic irises</a:t>
            </a:r>
            <a:endParaRPr sz="4000" b="1" dirty="0">
              <a:solidFill>
                <a:srgbClr val="AA8CD2"/>
              </a:solidFill>
              <a:latin typeface="Cinzel Bla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46263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32DB8-C2C8-5A96-573C-C222AE987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076037-591D-FDCE-2182-EDA25C44E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9F9AE9-C25F-1AA7-A5A6-DC4519C2F755}"/>
              </a:ext>
            </a:extLst>
          </p:cNvPr>
          <p:cNvSpPr txBox="1"/>
          <p:nvPr/>
        </p:nvSpPr>
        <p:spPr>
          <a:xfrm>
            <a:off x="628650" y="1742257"/>
            <a:ext cx="6874329" cy="230832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AA8CD2"/>
                </a:solidFill>
                <a:latin typeface="Cinzel Black" pitchFamily="2" charset="77"/>
              </a:rPr>
              <a:t>A BRIEF HISTORY</a:t>
            </a:r>
            <a:endParaRPr sz="7200" b="1" dirty="0">
              <a:solidFill>
                <a:srgbClr val="AA8CD2"/>
              </a:solidFill>
              <a:latin typeface="Cinzel Black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426AD4-2C86-6A71-A42D-A7922B70A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625" y="14513"/>
            <a:ext cx="4976375" cy="682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50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4EFFA3-6105-50C2-A059-9887E972E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" y="0"/>
            <a:ext cx="12188761" cy="68598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0B2CA9-055D-1E56-E7F8-93CA66EC651E}"/>
              </a:ext>
            </a:extLst>
          </p:cNvPr>
          <p:cNvSpPr txBox="1"/>
          <p:nvPr/>
        </p:nvSpPr>
        <p:spPr>
          <a:xfrm>
            <a:off x="485197" y="667920"/>
            <a:ext cx="6185432" cy="175432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>
                <a:solidFill>
                  <a:srgbClr val="AA8CD2"/>
                </a:solidFill>
                <a:latin typeface="Cinzel Black" pitchFamily="2" charset="77"/>
              </a:rPr>
              <a:t>A living thread through time </a:t>
            </a:r>
            <a:endParaRPr sz="5400" b="1" dirty="0">
              <a:solidFill>
                <a:srgbClr val="AA8CD2"/>
              </a:solidFill>
              <a:latin typeface="Cinzel Bla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0795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2B0660-2BBE-2DF3-509D-A5B12620D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9" y="0"/>
            <a:ext cx="1219631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1A79FC-72A0-3B56-5743-416557844F72}"/>
              </a:ext>
            </a:extLst>
          </p:cNvPr>
          <p:cNvSpPr txBox="1"/>
          <p:nvPr/>
        </p:nvSpPr>
        <p:spPr>
          <a:xfrm>
            <a:off x="192887" y="547999"/>
            <a:ext cx="4723888" cy="132343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solidFill>
                  <a:srgbClr val="AA8CD2"/>
                </a:solidFill>
                <a:latin typeface="Cinzel Black" pitchFamily="2" charset="77"/>
              </a:rPr>
              <a:t>Before names, before hybrids</a:t>
            </a:r>
            <a:endParaRPr sz="4000" b="1" dirty="0">
              <a:solidFill>
                <a:srgbClr val="AA8CD2"/>
              </a:solidFill>
              <a:latin typeface="Cinzel Bla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83317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934D1-93CE-A76A-7808-DBCEA8754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CFDDC6-2888-8A38-E1DB-B094157F1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9" y="0"/>
            <a:ext cx="12196319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1C6994-FB02-7C54-DAD0-8570AF7DF937}"/>
              </a:ext>
            </a:extLst>
          </p:cNvPr>
          <p:cNvSpPr txBox="1"/>
          <p:nvPr/>
        </p:nvSpPr>
        <p:spPr>
          <a:xfrm>
            <a:off x="339577" y="568400"/>
            <a:ext cx="5821000" cy="95410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rgbClr val="AA8CD2"/>
                </a:solidFill>
                <a:latin typeface="Cinzel Black" pitchFamily="2" charset="77"/>
              </a:rPr>
              <a:t>THE FIRST BREEDERS </a:t>
            </a:r>
          </a:p>
          <a:p>
            <a:pPr algn="l"/>
            <a:r>
              <a:rPr lang="en-US" sz="2800" dirty="0">
                <a:solidFill>
                  <a:srgbClr val="AA8CD2"/>
                </a:solidFill>
                <a:latin typeface="Cinzel Black" pitchFamily="2" charset="77"/>
              </a:rPr>
              <a:t>WERE ALREADY AT WORK</a:t>
            </a:r>
            <a:endParaRPr sz="2800" dirty="0">
              <a:solidFill>
                <a:srgbClr val="AA8CD2"/>
              </a:solidFill>
              <a:latin typeface="Cinzel Black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363EF2-A1A3-700F-8D4E-56815A86C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310" y="348711"/>
            <a:ext cx="2646508" cy="367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30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C29FC-0E4F-05D0-A7C8-90BC26BA2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EC6A36-C3D7-A328-2BFA-59854DB4E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98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B7D3A1-3394-CD16-4A2E-4451F71B5253}"/>
              </a:ext>
            </a:extLst>
          </p:cNvPr>
          <p:cNvSpPr txBox="1"/>
          <p:nvPr/>
        </p:nvSpPr>
        <p:spPr>
          <a:xfrm>
            <a:off x="272121" y="396015"/>
            <a:ext cx="4105007" cy="107721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AA8CD2"/>
                </a:solidFill>
                <a:latin typeface="Cinzel Black" pitchFamily="2" charset="77"/>
              </a:rPr>
              <a:t>Then everything</a:t>
            </a:r>
          </a:p>
          <a:p>
            <a:pPr algn="l"/>
            <a:r>
              <a:rPr lang="en-US" sz="3200" b="1" dirty="0">
                <a:solidFill>
                  <a:srgbClr val="AA8CD2"/>
                </a:solidFill>
                <a:latin typeface="Cinzel Black" pitchFamily="2" charset="77"/>
              </a:rPr>
              <a:t>changed</a:t>
            </a:r>
            <a:endParaRPr sz="3200" b="1" dirty="0">
              <a:solidFill>
                <a:srgbClr val="AA8CD2"/>
              </a:solidFill>
              <a:latin typeface="Cinzel Bla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9001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B1C165-B4F3-7C47-6CB3-EAB95C92D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9" y="0"/>
            <a:ext cx="1219631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2C9691-B798-B27A-47D3-B87FD1BE6F76}"/>
              </a:ext>
            </a:extLst>
          </p:cNvPr>
          <p:cNvSpPr txBox="1"/>
          <p:nvPr/>
        </p:nvSpPr>
        <p:spPr>
          <a:xfrm>
            <a:off x="272121" y="396015"/>
            <a:ext cx="5214279" cy="132343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solidFill>
                  <a:srgbClr val="AA8CD2"/>
                </a:solidFill>
                <a:latin typeface="Cinzel Black" pitchFamily="2" charset="77"/>
              </a:rPr>
              <a:t>Great ambition.</a:t>
            </a:r>
          </a:p>
          <a:p>
            <a:pPr algn="l"/>
            <a:r>
              <a:rPr lang="en-US" sz="4000" b="1" dirty="0">
                <a:solidFill>
                  <a:srgbClr val="AA8CD2"/>
                </a:solidFill>
                <a:latin typeface="Cinzel Black" pitchFamily="2" charset="77"/>
              </a:rPr>
              <a:t>Lasting legacy.</a:t>
            </a:r>
            <a:endParaRPr sz="4000" b="1" dirty="0">
              <a:solidFill>
                <a:srgbClr val="AA8CD2"/>
              </a:solidFill>
              <a:latin typeface="Cinzel Bla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269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164943B-EAA2-2266-07CF-93A0B00109D9}"/>
              </a:ext>
            </a:extLst>
          </p:cNvPr>
          <p:cNvGrpSpPr/>
          <p:nvPr/>
        </p:nvGrpSpPr>
        <p:grpSpPr>
          <a:xfrm>
            <a:off x="-60456" y="-300"/>
            <a:ext cx="12261830" cy="6858300"/>
            <a:chOff x="-60456" y="7257"/>
            <a:chExt cx="12261830" cy="68583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F73D1F-06EE-790F-46FE-4D8E3FBDE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60456" y="7257"/>
              <a:ext cx="12191999" cy="68583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0CD12D-FB64-E856-8C99-BA4356718952}"/>
                </a:ext>
              </a:extLst>
            </p:cNvPr>
            <p:cNvSpPr txBox="1"/>
            <p:nvPr/>
          </p:nvSpPr>
          <p:spPr>
            <a:xfrm>
              <a:off x="1113608" y="1668781"/>
              <a:ext cx="6389370" cy="29238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l"/>
              <a:r>
                <a:rPr sz="9000" dirty="0">
                  <a:solidFill>
                    <a:srgbClr val="AA8CD2"/>
                  </a:solidFill>
                  <a:latin typeface="Times New Roman"/>
                </a:rPr>
                <a:t>A LIVING
HERITAGE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6260406-D03F-6DB8-E673-655FCC802726}"/>
                </a:ext>
              </a:extLst>
            </p:cNvPr>
            <p:cNvSpPr txBox="1"/>
            <p:nvPr/>
          </p:nvSpPr>
          <p:spPr>
            <a:xfrm>
              <a:off x="7314581" y="14514"/>
              <a:ext cx="4886793" cy="682897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260444-A235-4675-7555-0E0BB02E2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49380" y="1183127"/>
              <a:ext cx="4383711" cy="5059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0748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80EA2C5-C7A7-074E-3199-462459C99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9" y="0"/>
            <a:ext cx="12196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25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94AC3-DF4C-1941-ACB9-5F17653CC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301EEE7-CE4E-9CF4-72C7-CAF7F2D90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C30D78-B02D-90F2-CAB3-BEA69F7DE0F9}"/>
              </a:ext>
            </a:extLst>
          </p:cNvPr>
          <p:cNvSpPr txBox="1"/>
          <p:nvPr/>
        </p:nvSpPr>
        <p:spPr>
          <a:xfrm>
            <a:off x="122221" y="306075"/>
            <a:ext cx="3932620" cy="132343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solidFill>
                  <a:srgbClr val="AA8CD2"/>
                </a:solidFill>
                <a:latin typeface="Cinzel Black" pitchFamily="2" charset="77"/>
              </a:rPr>
              <a:t>And they are still here</a:t>
            </a:r>
            <a:endParaRPr sz="4000" b="1" dirty="0">
              <a:solidFill>
                <a:srgbClr val="AA8CD2"/>
              </a:solidFill>
              <a:latin typeface="Cinzel Black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A32685-BE5E-4F86-3E48-C8121E5E5C64}"/>
              </a:ext>
            </a:extLst>
          </p:cNvPr>
          <p:cNvSpPr txBox="1"/>
          <p:nvPr/>
        </p:nvSpPr>
        <p:spPr>
          <a:xfrm>
            <a:off x="444507" y="2741976"/>
            <a:ext cx="2785873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AA8C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gardens,</a:t>
            </a:r>
            <a:endParaRPr sz="3200" b="1" dirty="0">
              <a:solidFill>
                <a:srgbClr val="AA8C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C6F144-0A7C-7283-D69F-3BAAD99990C9}"/>
              </a:ext>
            </a:extLst>
          </p:cNvPr>
          <p:cNvSpPr txBox="1"/>
          <p:nvPr/>
        </p:nvSpPr>
        <p:spPr>
          <a:xfrm>
            <a:off x="461995" y="5322782"/>
            <a:ext cx="3353001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l"/>
            <a:r>
              <a:rPr lang="en-US" sz="3200" b="1" i="1" dirty="0">
                <a:solidFill>
                  <a:srgbClr val="AA8C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growing it!</a:t>
            </a:r>
            <a:endParaRPr sz="3200" b="1" i="1" dirty="0">
              <a:solidFill>
                <a:srgbClr val="AA8C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2E01B9-7EE2-36B8-0BE8-2BE588D2F24B}"/>
              </a:ext>
            </a:extLst>
          </p:cNvPr>
          <p:cNvSpPr txBox="1"/>
          <p:nvPr/>
        </p:nvSpPr>
        <p:spPr>
          <a:xfrm>
            <a:off x="4134585" y="5172799"/>
            <a:ext cx="2311188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l"/>
            <a:r>
              <a:rPr lang="en-US" b="1" i="1" dirty="0">
                <a:solidFill>
                  <a:srgbClr val="AA8C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‘Lent A. Williamson’</a:t>
            </a:r>
            <a:endParaRPr b="1" i="1" dirty="0">
              <a:solidFill>
                <a:srgbClr val="AA8C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D9988-6F6F-B24C-A2BC-D32E3954E329}"/>
              </a:ext>
            </a:extLst>
          </p:cNvPr>
          <p:cNvSpPr txBox="1"/>
          <p:nvPr/>
        </p:nvSpPr>
        <p:spPr>
          <a:xfrm>
            <a:off x="6685411" y="5145611"/>
            <a:ext cx="2311188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AA8C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b="1" i="1" dirty="0" err="1">
                <a:solidFill>
                  <a:srgbClr val="AA8C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Cameliard</a:t>
            </a:r>
            <a:r>
              <a:rPr lang="en-US" b="1" i="1" dirty="0">
                <a:solidFill>
                  <a:srgbClr val="AA8C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b="1" i="1" dirty="0">
              <a:solidFill>
                <a:srgbClr val="AA8C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1D14B-3446-F604-92D3-4269523A2ED1}"/>
              </a:ext>
            </a:extLst>
          </p:cNvPr>
          <p:cNvSpPr txBox="1"/>
          <p:nvPr/>
        </p:nvSpPr>
        <p:spPr>
          <a:xfrm>
            <a:off x="9344813" y="5176865"/>
            <a:ext cx="2311188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AA8C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‘King’s Jester’</a:t>
            </a:r>
            <a:endParaRPr b="1" i="1" dirty="0">
              <a:solidFill>
                <a:srgbClr val="AA8C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231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D271F-F592-551B-33B2-2410A9221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C4998F-90C8-0E2C-9CE6-448D5C097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68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AE6B9-46BD-D70E-2A52-4C5EF8CC0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71B824-E0AE-A120-FC0F-F33A03E86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434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D3E169-53CB-6F7B-0DD1-6DCF785F6E23}"/>
              </a:ext>
            </a:extLst>
          </p:cNvPr>
          <p:cNvSpPr txBox="1"/>
          <p:nvPr/>
        </p:nvSpPr>
        <p:spPr>
          <a:xfrm>
            <a:off x="613782" y="1779427"/>
            <a:ext cx="6874329" cy="304698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AA8CD2"/>
                </a:solidFill>
                <a:latin typeface="Times New Roman"/>
              </a:rPr>
              <a:t>WHO WILL PRESERVE THESE IRISES INTO THE FUTURE?</a:t>
            </a:r>
            <a:endParaRPr sz="4800" b="1" dirty="0">
              <a:solidFill>
                <a:srgbClr val="AA8CD2"/>
              </a:solidFill>
              <a:latin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F7515C-80B8-4FD3-E912-EC90F45E2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625" y="14513"/>
            <a:ext cx="4976375" cy="682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96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F48D9-2C26-7BCE-9EE2-2160C825A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E1EBCB-48A5-D783-D3D9-FF5217028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52" y="0"/>
            <a:ext cx="12203752" cy="685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73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D1778-E3AF-1D3F-326B-E29788DFC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D643A7-69A1-6109-5796-F8E5B0204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9" y="0"/>
            <a:ext cx="1219631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FC78EC-6FB0-D7AC-FB98-15713C722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911" y="566688"/>
            <a:ext cx="3906666" cy="558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648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4B344-3D3B-5510-3698-8949E32A0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0F4BB26-BBEA-47B5-379F-3C1DC5A44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9" y="0"/>
            <a:ext cx="12196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53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001BD-4393-92D7-4D97-515611353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350DB6-A75C-CB17-7B75-410A8E3F6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9" y="0"/>
            <a:ext cx="12196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69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24B7F3-2C83-2E9B-E8A8-3964041AF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9" y="0"/>
            <a:ext cx="12196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662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9EA3E8-39E0-EDBE-87BD-FA93BAF55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" y="0"/>
            <a:ext cx="12185523" cy="6858000"/>
          </a:xfrm>
          <a:prstGeom prst="rect">
            <a:avLst/>
          </a:prstGeom>
        </p:spPr>
      </p:pic>
      <p:pic>
        <p:nvPicPr>
          <p:cNvPr id="6" name="Picture 5" descr="A picture containing plant, grass, flower, outdoor&#10;&#10;Description automatically generated">
            <a:extLst>
              <a:ext uri="{FF2B5EF4-FFF2-40B4-BE49-F238E27FC236}">
                <a16:creationId xmlns:a16="http://schemas.microsoft.com/office/drawing/2014/main" id="{21789873-9EBC-F3F3-9591-311629E7B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138" y="597566"/>
            <a:ext cx="1307566" cy="1309079"/>
          </a:xfrm>
          <a:prstGeom prst="rect">
            <a:avLst/>
          </a:prstGeom>
        </p:spPr>
      </p:pic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A3BB13BD-A361-E194-1AAD-856548F5FA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74"/>
          <a:stretch/>
        </p:blipFill>
        <p:spPr>
          <a:xfrm>
            <a:off x="10315138" y="2833884"/>
            <a:ext cx="1228942" cy="14675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F1AF2A-BDC2-ABEA-A74B-CE7E1AAE28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4" t="5405" r="23252" b="11492"/>
          <a:stretch/>
        </p:blipFill>
        <p:spPr>
          <a:xfrm>
            <a:off x="10252062" y="4699004"/>
            <a:ext cx="1450435" cy="156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87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B9C39E6-72DC-53FA-05A6-FB95D0663BAA}"/>
              </a:ext>
            </a:extLst>
          </p:cNvPr>
          <p:cNvGrpSpPr/>
          <p:nvPr/>
        </p:nvGrpSpPr>
        <p:grpSpPr>
          <a:xfrm>
            <a:off x="15114" y="-1389"/>
            <a:ext cx="12192000" cy="6859389"/>
            <a:chOff x="120912" y="300891"/>
            <a:chExt cx="12192000" cy="685938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83FC2C0-502A-20FB-6C2B-55A81944FE3E}"/>
                </a:ext>
              </a:extLst>
            </p:cNvPr>
            <p:cNvGrpSpPr/>
            <p:nvPr/>
          </p:nvGrpSpPr>
          <p:grpSpPr>
            <a:xfrm>
              <a:off x="120912" y="300891"/>
              <a:ext cx="12192000" cy="6859389"/>
              <a:chOff x="0" y="18140"/>
              <a:chExt cx="12192000" cy="685938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C50DEEE-5A90-190A-6EDC-ABE6F8954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8140"/>
                <a:ext cx="12192000" cy="6859389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35F013F0-3E85-BAA1-935D-C16AA85DD8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59797" y="1619573"/>
                <a:ext cx="1495586" cy="1743559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BEA421D-CC29-21B1-B1DF-03C3370B8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82158" y="1557578"/>
                <a:ext cx="1270861" cy="174355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F366D75-ED0E-5FFF-F0F3-9DE62CFB6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356" y="1557578"/>
                <a:ext cx="1630768" cy="1804572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3E7CAEC-B8E1-89C8-6A3B-E96715F869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0901" y="2696702"/>
                <a:ext cx="405764" cy="48346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9F441EF-9635-8604-79E6-2C9C204917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25932" y="1393767"/>
                <a:ext cx="1521130" cy="1994306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D0277D7-B7F8-EC6C-EE98-48E4C9FB3B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46196" y="2696702"/>
                <a:ext cx="405764" cy="48346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076CF71-5606-854F-6C91-931F6A5FBF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38387" y="1550273"/>
                <a:ext cx="1132500" cy="1766907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E5C2A4D-1182-1D6F-27A0-4BB9988A9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49070" y="2696703"/>
                <a:ext cx="405764" cy="483463"/>
              </a:xfrm>
              <a:prstGeom prst="rect">
                <a:avLst/>
              </a:prstGeom>
            </p:spPr>
          </p:pic>
          <p:sp>
            <p:nvSpPr>
              <p:cNvPr id="21" name="AutoShape 4" descr="Lavender iris on black background">
                <a:extLst>
                  <a:ext uri="{FF2B5EF4-FFF2-40B4-BE49-F238E27FC236}">
                    <a16:creationId xmlns:a16="http://schemas.microsoft.com/office/drawing/2014/main" id="{C0951D81-172A-C795-EA0C-5EF0D6706B3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7210C992-ED88-5494-0AEF-0A89FC4533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043261" y="1466769"/>
                <a:ext cx="1387100" cy="1431560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4CC2C2E-58E6-0F42-C51B-E16D6E66C5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22771" y="2696701"/>
                <a:ext cx="405764" cy="483463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DC90A3B-8CFF-8856-9DD5-38197DB61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09870" y="2696700"/>
                <a:ext cx="405764" cy="483463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E026580-CF6C-B754-FE85-B64A56B08999}"/>
                </a:ext>
              </a:extLst>
            </p:cNvPr>
            <p:cNvSpPr txBox="1"/>
            <p:nvPr/>
          </p:nvSpPr>
          <p:spPr>
            <a:xfrm>
              <a:off x="3592854" y="1845772"/>
              <a:ext cx="1259501" cy="182505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64349F2-84E3-5D17-0724-2BE2C36DF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25673" y="1944820"/>
              <a:ext cx="1213327" cy="151809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C6759FF-B7C3-97D9-4218-51C01B97A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37905" y="2911436"/>
              <a:ext cx="405764" cy="48346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89640FC-EC09-C009-C58D-8BB2920D9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94084" y="2939348"/>
              <a:ext cx="405764" cy="483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98441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BEDBFE-30C8-B8AC-78A8-D65E36BE4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9" y="0"/>
            <a:ext cx="1219631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320C37-889B-8233-1558-C5C213BC7F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04" b="32263"/>
          <a:stretch/>
        </p:blipFill>
        <p:spPr>
          <a:xfrm>
            <a:off x="9487949" y="565552"/>
            <a:ext cx="2081855" cy="1733004"/>
          </a:xfrm>
          <a:prstGeom prst="rect">
            <a:avLst/>
          </a:prstGeom>
        </p:spPr>
      </p:pic>
      <p:pic>
        <p:nvPicPr>
          <p:cNvPr id="7" name="Picture 6" descr="A close-up of a purple flower&#10;&#10;AI-generated content may be incorrect.">
            <a:extLst>
              <a:ext uri="{FF2B5EF4-FFF2-40B4-BE49-F238E27FC236}">
                <a16:creationId xmlns:a16="http://schemas.microsoft.com/office/drawing/2014/main" id="{20AA6A72-D9C4-8D7F-D1A6-500396566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068" y="3128539"/>
            <a:ext cx="2214736" cy="316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551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6E9D14-781F-E73B-FC14-B15137E2B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534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E26F7-598E-2D72-572E-76BB96702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DD95C91-3227-EA96-65F9-29E97716608E}"/>
              </a:ext>
            </a:extLst>
          </p:cNvPr>
          <p:cNvGrpSpPr/>
          <p:nvPr/>
        </p:nvGrpSpPr>
        <p:grpSpPr>
          <a:xfrm>
            <a:off x="0" y="0"/>
            <a:ext cx="12192000" cy="6843486"/>
            <a:chOff x="0" y="0"/>
            <a:chExt cx="12192000" cy="68434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50E1488-AA1B-1F71-775E-7C02D73E4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1999" cy="684348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2E418E-8737-55B7-D465-5E9903A2F3A8}"/>
                </a:ext>
              </a:extLst>
            </p:cNvPr>
            <p:cNvSpPr txBox="1"/>
            <p:nvPr/>
          </p:nvSpPr>
          <p:spPr>
            <a:xfrm>
              <a:off x="613782" y="1938124"/>
              <a:ext cx="6874329" cy="212365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AA8CD2"/>
                  </a:solidFill>
                  <a:latin typeface="Cinzel Black" pitchFamily="2" charset="77"/>
                </a:rPr>
                <a:t>How you</a:t>
              </a:r>
            </a:p>
            <a:p>
              <a:pPr algn="ctr"/>
              <a:r>
                <a:rPr lang="en-US" sz="6600" b="1" dirty="0">
                  <a:solidFill>
                    <a:srgbClr val="AA8CD2"/>
                  </a:solidFill>
                  <a:latin typeface="Cinzel Black" pitchFamily="2" charset="77"/>
                </a:rPr>
                <a:t> can help</a:t>
              </a:r>
              <a:endParaRPr sz="6600" b="1" dirty="0">
                <a:solidFill>
                  <a:srgbClr val="AA8CD2"/>
                </a:solidFill>
                <a:latin typeface="Cinzel Black" pitchFamily="2" charset="77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4228B77-4604-91CF-7928-3A28F9C28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15625" y="14513"/>
              <a:ext cx="4976375" cy="68289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8564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A0DAFA-D68C-52F8-3385-BF7067E0A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9" y="0"/>
            <a:ext cx="12196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613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DEBF82-2E8E-94B1-809E-45ED3417E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75" y="0"/>
            <a:ext cx="12203876" cy="68683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634A72-E6F3-4AAA-5E77-35761DA6B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2792" y="2206651"/>
            <a:ext cx="3204179" cy="3846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6E6738-AC6E-F171-E41B-840115D27F61}"/>
              </a:ext>
            </a:extLst>
          </p:cNvPr>
          <p:cNvSpPr txBox="1"/>
          <p:nvPr/>
        </p:nvSpPr>
        <p:spPr>
          <a:xfrm>
            <a:off x="8947517" y="6053178"/>
            <a:ext cx="2032840" cy="5965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86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054A8-88B6-CEAF-6414-5BF507FEF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221BBB6-6070-E165-7F68-A400E934C898}"/>
              </a:ext>
            </a:extLst>
          </p:cNvPr>
          <p:cNvGrpSpPr/>
          <p:nvPr/>
        </p:nvGrpSpPr>
        <p:grpSpPr>
          <a:xfrm>
            <a:off x="0" y="0"/>
            <a:ext cx="12192000" cy="6843486"/>
            <a:chOff x="0" y="0"/>
            <a:chExt cx="12192000" cy="68434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569D83C-163C-776C-6904-12465F69E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1999" cy="684348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AB68784-7294-E394-870A-B41BE4242F77}"/>
                </a:ext>
              </a:extLst>
            </p:cNvPr>
            <p:cNvSpPr txBox="1"/>
            <p:nvPr/>
          </p:nvSpPr>
          <p:spPr>
            <a:xfrm>
              <a:off x="613782" y="1938124"/>
              <a:ext cx="6874329" cy="212365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AA8CD2"/>
                  </a:solidFill>
                  <a:latin typeface="Cinzel Black" pitchFamily="2" charset="77"/>
                </a:rPr>
                <a:t>Next </a:t>
              </a:r>
            </a:p>
            <a:p>
              <a:pPr algn="ctr"/>
              <a:r>
                <a:rPr lang="en-US" sz="6600" b="1" dirty="0">
                  <a:solidFill>
                    <a:srgbClr val="AA8CD2"/>
                  </a:solidFill>
                  <a:latin typeface="Cinzel Black" pitchFamily="2" charset="77"/>
                </a:rPr>
                <a:t>steps</a:t>
              </a:r>
              <a:endParaRPr sz="6600" b="1" dirty="0">
                <a:solidFill>
                  <a:srgbClr val="AA8CD2"/>
                </a:solidFill>
                <a:latin typeface="Cinzel Black" pitchFamily="2" charset="77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F4A6F22-6E7D-BAA3-5B66-B3CB22EC9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15625" y="14513"/>
              <a:ext cx="4976375" cy="68289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15695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4E9EBA9-4998-F14E-D56F-106F2DCB05AD}"/>
              </a:ext>
            </a:extLst>
          </p:cNvPr>
          <p:cNvGrpSpPr/>
          <p:nvPr/>
        </p:nvGrpSpPr>
        <p:grpSpPr>
          <a:xfrm>
            <a:off x="-4511" y="-3428"/>
            <a:ext cx="12196511" cy="6858000"/>
            <a:chOff x="-4319" y="-317713"/>
            <a:chExt cx="12196511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43F9007-A27D-CEC7-6CBD-1BF031782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19" y="-317713"/>
              <a:ext cx="12196511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517D551-B987-B84B-914F-4C3404F157BB}"/>
                </a:ext>
              </a:extLst>
            </p:cNvPr>
            <p:cNvSpPr txBox="1"/>
            <p:nvPr/>
          </p:nvSpPr>
          <p:spPr>
            <a:xfrm>
              <a:off x="605059" y="2057142"/>
              <a:ext cx="4951084" cy="106182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100" b="1" dirty="0">
                  <a:solidFill>
                    <a:srgbClr val="F2EDE4"/>
                  </a:solidFill>
                  <a:latin typeface="Cinzel Black" pitchFamily="2" charset="77"/>
                </a:rPr>
                <a:t>THE DISAPPEARING FOUNDATIONS BEHIND</a:t>
              </a:r>
            </a:p>
            <a:p>
              <a:r>
                <a:rPr lang="en-US" sz="2100" b="1" dirty="0">
                  <a:solidFill>
                    <a:srgbClr val="F2EDE4"/>
                  </a:solidFill>
                  <a:latin typeface="Cinzel Black" pitchFamily="2" charset="77"/>
                </a:rPr>
                <a:t>EVERY MODERN BLOOM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DBAF5BF-1434-FD82-6F4E-2DD730586CA9}"/>
              </a:ext>
            </a:extLst>
          </p:cNvPr>
          <p:cNvSpPr txBox="1"/>
          <p:nvPr/>
        </p:nvSpPr>
        <p:spPr>
          <a:xfrm>
            <a:off x="487680" y="480060"/>
            <a:ext cx="11099453" cy="540258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035CE-B016-21AF-AD6A-C2D72AD2081E}"/>
              </a:ext>
            </a:extLst>
          </p:cNvPr>
          <p:cNvSpPr txBox="1"/>
          <p:nvPr/>
        </p:nvSpPr>
        <p:spPr>
          <a:xfrm>
            <a:off x="5085347" y="4828674"/>
            <a:ext cx="1588169" cy="16042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FE6148-64E6-111D-9988-F310279A89CE}"/>
              </a:ext>
            </a:extLst>
          </p:cNvPr>
          <p:cNvSpPr txBox="1"/>
          <p:nvPr/>
        </p:nvSpPr>
        <p:spPr>
          <a:xfrm>
            <a:off x="500180" y="615454"/>
            <a:ext cx="11280016" cy="86177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5000" b="1" dirty="0">
                <a:solidFill>
                  <a:srgbClr val="AA8CD2"/>
                </a:solidFill>
                <a:latin typeface="Cinzel Black" pitchFamily="2" charset="77"/>
              </a:rPr>
              <a:t>Questions</a:t>
            </a:r>
            <a:endParaRPr sz="5000" b="1" dirty="0">
              <a:solidFill>
                <a:srgbClr val="AA8CD2"/>
              </a:solidFill>
              <a:latin typeface="Cinzel Black" pitchFamily="2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335877-0CE0-F37D-9EC9-2A55CF80A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566" y="2041227"/>
            <a:ext cx="609600" cy="660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7274B0-D885-128D-7835-FF621DF9B21A}"/>
              </a:ext>
            </a:extLst>
          </p:cNvPr>
          <p:cNvSpPr txBox="1"/>
          <p:nvPr/>
        </p:nvSpPr>
        <p:spPr>
          <a:xfrm>
            <a:off x="1941415" y="1844499"/>
            <a:ext cx="9708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Garamond" panose="02020404030301010803" pitchFamily="18" charset="0"/>
              </a:rPr>
              <a:t>outreach@historiciris.org</a:t>
            </a:r>
            <a:endParaRPr lang="en-US" sz="54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66D630-E385-FBD3-F5E4-9B042615E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867" y="3701417"/>
            <a:ext cx="609600" cy="660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52EFF1-7BA0-600E-861C-0E106CBA4FD0}"/>
              </a:ext>
            </a:extLst>
          </p:cNvPr>
          <p:cNvSpPr txBox="1"/>
          <p:nvPr/>
        </p:nvSpPr>
        <p:spPr>
          <a:xfrm>
            <a:off x="1850624" y="3738156"/>
            <a:ext cx="9708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https://</a:t>
            </a:r>
            <a:r>
              <a:rPr lang="en-US" sz="3200" b="1" dirty="0" err="1">
                <a:solidFill>
                  <a:schemeClr val="bg1"/>
                </a:solidFill>
                <a:latin typeface="Garamond" panose="02020404030301010803" pitchFamily="18" charset="0"/>
              </a:rPr>
              <a:t>historiciris.org</a:t>
            </a:r>
            <a:r>
              <a:rPr lang="en-US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/join-today/memberships/</a:t>
            </a:r>
          </a:p>
        </p:txBody>
      </p:sp>
    </p:spTree>
    <p:extLst>
      <p:ext uri="{BB962C8B-B14F-4D97-AF65-F5344CB8AC3E}">
        <p14:creationId xmlns:p14="http://schemas.microsoft.com/office/powerpoint/2010/main" val="2411034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2332101-573A-627A-CE56-B9EB59341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" y="0"/>
            <a:ext cx="12188762" cy="6858000"/>
          </a:xfrm>
          <a:prstGeom prst="rect">
            <a:avLst/>
          </a:prstGeom>
        </p:spPr>
      </p:pic>
      <p:sp>
        <p:nvSpPr>
          <p:cNvPr id="15" name="TextBox 1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6DE789C-2545-E1FB-EFDE-B3D19FD85FE0}"/>
              </a:ext>
            </a:extLst>
          </p:cNvPr>
          <p:cNvSpPr txBox="1"/>
          <p:nvPr/>
        </p:nvSpPr>
        <p:spPr>
          <a:xfrm>
            <a:off x="2088290" y="4386651"/>
            <a:ext cx="7945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will be alive 100 years from now?</a:t>
            </a:r>
          </a:p>
        </p:txBody>
      </p:sp>
    </p:spTree>
    <p:extLst>
      <p:ext uri="{BB962C8B-B14F-4D97-AF65-F5344CB8AC3E}">
        <p14:creationId xmlns:p14="http://schemas.microsoft.com/office/powerpoint/2010/main" val="2822840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3B9F23-70EA-126B-0F64-4D233DA64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1999" cy="684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63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E4C673-1A50-C7E6-D19D-CAB65072D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03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B16C4-4B18-857D-BD35-551DB7EEF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0339568-4EAF-00ED-6E2D-074902933428}"/>
              </a:ext>
            </a:extLst>
          </p:cNvPr>
          <p:cNvGrpSpPr/>
          <p:nvPr/>
        </p:nvGrpSpPr>
        <p:grpSpPr>
          <a:xfrm>
            <a:off x="0" y="0"/>
            <a:ext cx="12191999" cy="6843486"/>
            <a:chOff x="0" y="0"/>
            <a:chExt cx="12191999" cy="68434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3A88E82-84AC-9855-4D44-0E2FE62E7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1999" cy="684348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313D44-0A2A-5BA3-6196-FF0FEA164227}"/>
                </a:ext>
              </a:extLst>
            </p:cNvPr>
            <p:cNvSpPr txBox="1"/>
            <p:nvPr/>
          </p:nvSpPr>
          <p:spPr>
            <a:xfrm>
              <a:off x="590865" y="1742257"/>
              <a:ext cx="6874329" cy="230832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l"/>
              <a:r>
                <a:rPr lang="en-US" sz="7200" dirty="0">
                  <a:solidFill>
                    <a:srgbClr val="AA8CD2"/>
                  </a:solidFill>
                  <a:latin typeface="Times New Roman"/>
                </a:rPr>
                <a:t>WHAT </a:t>
              </a:r>
              <a:r>
                <a:rPr lang="en-US" sz="7200" i="1" dirty="0">
                  <a:solidFill>
                    <a:srgbClr val="AA8CD2"/>
                  </a:solidFill>
                  <a:latin typeface="Times New Roman"/>
                </a:rPr>
                <a:t>IS</a:t>
              </a:r>
              <a:r>
                <a:rPr lang="en-US" sz="7200" dirty="0">
                  <a:solidFill>
                    <a:srgbClr val="AA8CD2"/>
                  </a:solidFill>
                  <a:latin typeface="Times New Roman"/>
                </a:rPr>
                <a:t> A HISTORIC IRIS?</a:t>
              </a:r>
              <a:endParaRPr sz="7200" dirty="0">
                <a:solidFill>
                  <a:srgbClr val="AA8CD2"/>
                </a:solidFill>
                <a:latin typeface="Times New Roman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87C597D-21C4-D337-C37F-7E0085DAE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625" y="14513"/>
            <a:ext cx="4976375" cy="682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06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9BED5E-C730-F509-84CB-218E9A70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6BBCE1-D0BE-0D78-0D49-B549B117EDAB}"/>
              </a:ext>
            </a:extLst>
          </p:cNvPr>
          <p:cNvSpPr txBox="1"/>
          <p:nvPr/>
        </p:nvSpPr>
        <p:spPr>
          <a:xfrm>
            <a:off x="500181" y="615454"/>
            <a:ext cx="5698252" cy="86177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l"/>
            <a:r>
              <a:rPr lang="en-US" sz="5000" b="1" dirty="0">
                <a:solidFill>
                  <a:srgbClr val="AA8CD2"/>
                </a:solidFill>
                <a:latin typeface="Cinzel Black" pitchFamily="2" charset="77"/>
              </a:rPr>
              <a:t>HISTORIC IRIS</a:t>
            </a:r>
            <a:endParaRPr sz="5000" b="1" dirty="0">
              <a:solidFill>
                <a:srgbClr val="AA8CD2"/>
              </a:solidFill>
              <a:latin typeface="Cinzel Bla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13746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5E2CE1-97B7-0474-F31A-0DD7F0A41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9" y="0"/>
            <a:ext cx="1226181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312A4C-AD9C-2FC4-0724-B16C7BB6196A}"/>
              </a:ext>
            </a:extLst>
          </p:cNvPr>
          <p:cNvSpPr txBox="1"/>
          <p:nvPr/>
        </p:nvSpPr>
        <p:spPr>
          <a:xfrm>
            <a:off x="462397" y="480234"/>
            <a:ext cx="4729280" cy="138499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l"/>
            <a:r>
              <a:rPr lang="en-US" sz="4200" b="1" dirty="0">
                <a:solidFill>
                  <a:srgbClr val="AA8CD2"/>
                </a:solidFill>
                <a:latin typeface="Cinzel Black" pitchFamily="2" charset="77"/>
              </a:rPr>
              <a:t>Types of</a:t>
            </a:r>
          </a:p>
          <a:p>
            <a:pPr algn="l"/>
            <a:r>
              <a:rPr lang="en-US" sz="4200" b="1" dirty="0">
                <a:solidFill>
                  <a:srgbClr val="AA8CD2"/>
                </a:solidFill>
                <a:latin typeface="Cinzel Black" pitchFamily="2" charset="77"/>
              </a:rPr>
              <a:t>bearded irises</a:t>
            </a:r>
            <a:endParaRPr sz="4200" b="1" dirty="0">
              <a:solidFill>
                <a:srgbClr val="AA8CD2"/>
              </a:solidFill>
              <a:latin typeface="Cinzel Bla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50474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5634</TotalTime>
  <Words>153</Words>
  <Application>Microsoft Macintosh PowerPoint</Application>
  <PresentationFormat>Widescreen</PresentationFormat>
  <Paragraphs>48</Paragraphs>
  <Slides>36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Aptos</vt:lpstr>
      <vt:lpstr>Aptos Display</vt:lpstr>
      <vt:lpstr>Arial</vt:lpstr>
      <vt:lpstr>Cinzel Black</vt:lpstr>
      <vt:lpstr>Garamond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info@gildedagejewelry.com</dc:creator>
  <cp:lastModifiedBy>info@gildedagejewelry.com</cp:lastModifiedBy>
  <cp:revision>85</cp:revision>
  <cp:lastPrinted>2026-04-25T19:41:21Z</cp:lastPrinted>
  <dcterms:created xsi:type="dcterms:W3CDTF">2026-04-22T03:02:39Z</dcterms:created>
  <dcterms:modified xsi:type="dcterms:W3CDTF">2026-05-20T21:06:09Z</dcterms:modified>
</cp:coreProperties>
</file>